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59" r:id="rId5"/>
    <p:sldId id="260" r:id="rId6"/>
    <p:sldId id="261" r:id="rId7"/>
    <p:sldId id="262" r:id="rId8"/>
    <p:sldId id="267" r:id="rId9"/>
    <p:sldId id="264" r:id="rId10"/>
    <p:sldId id="265" r:id="rId11"/>
    <p:sldId id="269" r:id="rId12"/>
    <p:sldId id="268"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7E38-0AC6-373D-C6B6-CD5AACE511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D21CF4-31EB-50BA-CE38-889E2FCA7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121BCF-2421-63C6-7B3F-CDCA846A320C}"/>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32110FF1-BEA9-4357-C397-A9C8CB90B6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D7AC43-E1B8-26ED-61C1-3C313C263688}"/>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33793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B136-735E-BB04-DFB3-7151BAA4C1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DDEA5B-1C18-8A56-0DD2-D385C548C6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999CC-19B2-740F-4945-E528EC37ABDC}"/>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D183B114-D5E7-2876-52D4-EF0C76F83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14E065-4F68-C3EA-CB50-CCB0950DDFCF}"/>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76008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FC226-871F-A2F9-7CE7-29A175459A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E708A6-CFA0-0DA7-F0EE-C14600BB0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7DA025-E6D0-7AC4-4969-FB8BC5D25EB2}"/>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F42D5319-C89A-139A-F120-00A87B12E9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4730AB-8DBE-C7AB-146C-1171F528D6FC}"/>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312550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36A5-FB3D-F36B-189B-0F19D7BBC7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DABCE1-5E96-9371-E38F-136E62D71A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B3CDA1-B973-D54B-8093-55D1CD63D775}"/>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EC42543D-AD32-57AB-4EDF-6B2CF1B514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2AC66-DEE6-7D89-1E3E-01867E2086A5}"/>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87615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AFA4-642D-3166-E920-0BEF2E26E6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AE0AA1-BD9A-F657-65D0-132B59847C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9E86CE-8706-FC5A-7099-CBBBAD86A641}"/>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321DF041-55B0-1293-E6B6-77E838A986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F8DE9-C359-29FC-53E8-2CFED119ACC1}"/>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404048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6E39-77D0-4AA7-BA40-03252672A4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D2754-333B-CD40-1A15-F9764ACF2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CBFBDC-CC96-7D02-DF7A-94FEFDDDCE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F098D2-767D-9409-9B35-CF636D156E29}"/>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6" name="Footer Placeholder 5">
            <a:extLst>
              <a:ext uri="{FF2B5EF4-FFF2-40B4-BE49-F238E27FC236}">
                <a16:creationId xmlns:a16="http://schemas.microsoft.com/office/drawing/2014/main" id="{4189F67C-9362-83A8-9908-F52CD6F76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C37BC1-103D-D173-2841-5A324730DBB5}"/>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286675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67D4-1FFB-9706-61C0-59839DA81D6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738DBF-A9EF-8E2B-E680-D4D00B0E4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85709-C591-54B2-46A2-BF4CAC0186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ABFD7E-172E-A167-3F0F-A05F4CD24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CF1A0D-3C6E-4C6D-F527-3C8C974633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FC16A2-7974-5068-20D3-9EB174A373A2}"/>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8" name="Footer Placeholder 7">
            <a:extLst>
              <a:ext uri="{FF2B5EF4-FFF2-40B4-BE49-F238E27FC236}">
                <a16:creationId xmlns:a16="http://schemas.microsoft.com/office/drawing/2014/main" id="{D5E835A8-1CAC-AEBE-C525-034E55A8A7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C3E58C-2108-860B-72F0-2A2632CA17FC}"/>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190591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027-2C51-D05E-7B3A-58AB464014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4C3721-4D40-1552-1F61-8547B54BECAF}"/>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4" name="Footer Placeholder 3">
            <a:extLst>
              <a:ext uri="{FF2B5EF4-FFF2-40B4-BE49-F238E27FC236}">
                <a16:creationId xmlns:a16="http://schemas.microsoft.com/office/drawing/2014/main" id="{82B5EB21-D411-8D26-0730-9B99C305F8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D81313-4C07-1A00-124C-4FD1149F656F}"/>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329780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41AC9-6DC4-42B1-E245-19CCE5D0B91C}"/>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3" name="Footer Placeholder 2">
            <a:extLst>
              <a:ext uri="{FF2B5EF4-FFF2-40B4-BE49-F238E27FC236}">
                <a16:creationId xmlns:a16="http://schemas.microsoft.com/office/drawing/2014/main" id="{A9E0D520-B8D8-7018-4461-83645E440F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7D7CBA-92FB-D63F-F988-A670148268EB}"/>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1824065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3ECF-3428-205E-37DE-6A9CD0F1C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E58E2E-F063-B732-EFB5-41E737CA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80F6BB-5580-5657-29CE-2E98850DE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75B95-3550-F12C-AF75-0FDDA1DD0A08}"/>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6" name="Footer Placeholder 5">
            <a:extLst>
              <a:ext uri="{FF2B5EF4-FFF2-40B4-BE49-F238E27FC236}">
                <a16:creationId xmlns:a16="http://schemas.microsoft.com/office/drawing/2014/main" id="{AF2A1938-7223-9090-5CA0-23F58DBE1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FF7CEC-38CC-CAF6-4C3B-3175DECA02F4}"/>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779253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CEC9-B0DB-5BE3-0BE6-BD0358F96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F4FC22-EFD9-1C8C-C6DA-2F49ED8AF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0DC584-900B-213C-4997-BF4541D6A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A04B6-DA55-9B84-CCE4-230C99B26174}"/>
              </a:ext>
            </a:extLst>
          </p:cNvPr>
          <p:cNvSpPr>
            <a:spLocks noGrp="1"/>
          </p:cNvSpPr>
          <p:nvPr>
            <p:ph type="dt" sz="half" idx="10"/>
          </p:nvPr>
        </p:nvSpPr>
        <p:spPr/>
        <p:txBody>
          <a:bodyPr/>
          <a:lstStyle/>
          <a:p>
            <a:fld id="{C290C6B3-35A6-4275-ABC9-470D1C5C7D91}" type="datetimeFigureOut">
              <a:rPr lang="en-IN" smtClean="0"/>
              <a:t>18-07-2024</a:t>
            </a:fld>
            <a:endParaRPr lang="en-IN"/>
          </a:p>
        </p:txBody>
      </p:sp>
      <p:sp>
        <p:nvSpPr>
          <p:cNvPr id="6" name="Footer Placeholder 5">
            <a:extLst>
              <a:ext uri="{FF2B5EF4-FFF2-40B4-BE49-F238E27FC236}">
                <a16:creationId xmlns:a16="http://schemas.microsoft.com/office/drawing/2014/main" id="{1D5260FA-1754-E48D-C27E-F7967637C9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2AD50C-7E02-4346-9EC6-AE8E10603082}"/>
              </a:ext>
            </a:extLst>
          </p:cNvPr>
          <p:cNvSpPr>
            <a:spLocks noGrp="1"/>
          </p:cNvSpPr>
          <p:nvPr>
            <p:ph type="sldNum" sz="quarter" idx="12"/>
          </p:nvPr>
        </p:nvSpPr>
        <p:spPr/>
        <p:txBody>
          <a:bodyPr/>
          <a:lstStyle/>
          <a:p>
            <a:fld id="{FD5343A1-C350-4298-AD60-2AC6BE7C8872}" type="slidenum">
              <a:rPr lang="en-IN" smtClean="0"/>
              <a:t>‹#›</a:t>
            </a:fld>
            <a:endParaRPr lang="en-IN"/>
          </a:p>
        </p:txBody>
      </p:sp>
    </p:spTree>
    <p:extLst>
      <p:ext uri="{BB962C8B-B14F-4D97-AF65-F5344CB8AC3E}">
        <p14:creationId xmlns:p14="http://schemas.microsoft.com/office/powerpoint/2010/main" val="394509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AED6CF-3283-F9EE-7AD6-0055D5A16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C84B60-4599-C16D-B36A-F4E6F946F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45FAB7-C48B-C046-2F18-098DC4201F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0C6B3-35A6-4275-ABC9-470D1C5C7D91}" type="datetimeFigureOut">
              <a:rPr lang="en-IN" smtClean="0"/>
              <a:t>18-07-2024</a:t>
            </a:fld>
            <a:endParaRPr lang="en-IN"/>
          </a:p>
        </p:txBody>
      </p:sp>
      <p:sp>
        <p:nvSpPr>
          <p:cNvPr id="5" name="Footer Placeholder 4">
            <a:extLst>
              <a:ext uri="{FF2B5EF4-FFF2-40B4-BE49-F238E27FC236}">
                <a16:creationId xmlns:a16="http://schemas.microsoft.com/office/drawing/2014/main" id="{FAC3B4A1-7104-94BC-5B80-91FA6582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1BA131-4855-AB12-83AC-E1939A9B8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343A1-C350-4298-AD60-2AC6BE7C8872}" type="slidenum">
              <a:rPr lang="en-IN" smtClean="0"/>
              <a:t>‹#›</a:t>
            </a:fld>
            <a:endParaRPr lang="en-IN"/>
          </a:p>
        </p:txBody>
      </p:sp>
    </p:spTree>
    <p:extLst>
      <p:ext uri="{BB962C8B-B14F-4D97-AF65-F5344CB8AC3E}">
        <p14:creationId xmlns:p14="http://schemas.microsoft.com/office/powerpoint/2010/main" val="37900810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 Id="rId9"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CAD45-EDD7-6C40-20C5-EE7BBE0E0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663" y="1638146"/>
            <a:ext cx="3114675" cy="1428750"/>
          </a:xfrm>
          <a:prstGeom prst="rect">
            <a:avLst/>
          </a:prstGeom>
        </p:spPr>
      </p:pic>
      <p:sp>
        <p:nvSpPr>
          <p:cNvPr id="6" name="TextBox 5">
            <a:extLst>
              <a:ext uri="{FF2B5EF4-FFF2-40B4-BE49-F238E27FC236}">
                <a16:creationId xmlns:a16="http://schemas.microsoft.com/office/drawing/2014/main" id="{2EB97856-68F7-3119-4A0A-8B596F72D417}"/>
              </a:ext>
            </a:extLst>
          </p:cNvPr>
          <p:cNvSpPr txBox="1"/>
          <p:nvPr/>
        </p:nvSpPr>
        <p:spPr>
          <a:xfrm>
            <a:off x="2104104" y="370535"/>
            <a:ext cx="7983793" cy="1200329"/>
          </a:xfrm>
          <a:prstGeom prst="rect">
            <a:avLst/>
          </a:prstGeom>
          <a:noFill/>
        </p:spPr>
        <p:txBody>
          <a:bodyPr wrap="square" rtlCol="0">
            <a:spAutoFit/>
          </a:bodyPr>
          <a:lstStyle/>
          <a:p>
            <a:pPr algn="ctr"/>
            <a:r>
              <a:rPr lang="en-US" b="1" i="0" dirty="0">
                <a:solidFill>
                  <a:srgbClr val="000066"/>
                </a:solidFill>
                <a:effectLst/>
                <a:latin typeface="verdana" panose="020B0604030504040204" pitchFamily="34" charset="0"/>
              </a:rPr>
              <a:t>National Institute of Electronics and Information Technology</a:t>
            </a:r>
          </a:p>
          <a:p>
            <a:pPr algn="ctr"/>
            <a:r>
              <a:rPr lang="en-US" dirty="0">
                <a:solidFill>
                  <a:srgbClr val="000000"/>
                </a:solidFill>
                <a:effectLst/>
                <a:latin typeface="verdana" panose="020B0604030504040204" pitchFamily="34" charset="0"/>
              </a:rPr>
              <a:t>Ministry of Electronics and Information Technology, Government of India</a:t>
            </a:r>
          </a:p>
        </p:txBody>
      </p:sp>
      <p:sp>
        <p:nvSpPr>
          <p:cNvPr id="7" name="TextBox 6">
            <a:extLst>
              <a:ext uri="{FF2B5EF4-FFF2-40B4-BE49-F238E27FC236}">
                <a16:creationId xmlns:a16="http://schemas.microsoft.com/office/drawing/2014/main" id="{5A06C7FA-6BFC-6617-DFAD-E244D32DE046}"/>
              </a:ext>
            </a:extLst>
          </p:cNvPr>
          <p:cNvSpPr txBox="1"/>
          <p:nvPr/>
        </p:nvSpPr>
        <p:spPr>
          <a:xfrm>
            <a:off x="2104104" y="3419139"/>
            <a:ext cx="7983793" cy="769441"/>
          </a:xfrm>
          <a:prstGeom prst="rect">
            <a:avLst/>
          </a:prstGeom>
          <a:noFill/>
        </p:spPr>
        <p:txBody>
          <a:bodyPr wrap="square" rtlCol="0">
            <a:spAutoFit/>
          </a:bodyPr>
          <a:lstStyle/>
          <a:p>
            <a:pPr algn="ctr"/>
            <a:r>
              <a:rPr lang="en-US" sz="2200" dirty="0"/>
              <a:t>Project – Real time Weather Monitoring and Reporting using IoT Devices</a:t>
            </a:r>
          </a:p>
        </p:txBody>
      </p:sp>
      <p:sp>
        <p:nvSpPr>
          <p:cNvPr id="8" name="TextBox 7">
            <a:extLst>
              <a:ext uri="{FF2B5EF4-FFF2-40B4-BE49-F238E27FC236}">
                <a16:creationId xmlns:a16="http://schemas.microsoft.com/office/drawing/2014/main" id="{F1A84240-2D5D-8E86-BA1D-CAA823CDFF27}"/>
              </a:ext>
            </a:extLst>
          </p:cNvPr>
          <p:cNvSpPr txBox="1"/>
          <p:nvPr/>
        </p:nvSpPr>
        <p:spPr>
          <a:xfrm>
            <a:off x="4434349" y="5574341"/>
            <a:ext cx="3323303" cy="646331"/>
          </a:xfrm>
          <a:prstGeom prst="rect">
            <a:avLst/>
          </a:prstGeom>
          <a:noFill/>
        </p:spPr>
        <p:txBody>
          <a:bodyPr wrap="square" rtlCol="0">
            <a:spAutoFit/>
          </a:bodyPr>
          <a:lstStyle/>
          <a:p>
            <a:pPr algn="ctr"/>
            <a:r>
              <a:rPr lang="en-US" dirty="0"/>
              <a:t>By</a:t>
            </a:r>
          </a:p>
          <a:p>
            <a:pPr algn="ctr"/>
            <a:r>
              <a:rPr lang="en-US" b="1" dirty="0"/>
              <a:t>Pritam Sutradhar</a:t>
            </a:r>
            <a:endParaRPr lang="en-IN" b="1" dirty="0"/>
          </a:p>
        </p:txBody>
      </p:sp>
      <p:sp>
        <p:nvSpPr>
          <p:cNvPr id="2" name="TextBox 1">
            <a:extLst>
              <a:ext uri="{FF2B5EF4-FFF2-40B4-BE49-F238E27FC236}">
                <a16:creationId xmlns:a16="http://schemas.microsoft.com/office/drawing/2014/main" id="{5F05C4EA-0D68-6393-1CE0-073938585DC2}"/>
              </a:ext>
            </a:extLst>
          </p:cNvPr>
          <p:cNvSpPr txBox="1"/>
          <p:nvPr/>
        </p:nvSpPr>
        <p:spPr>
          <a:xfrm>
            <a:off x="4596581" y="4336032"/>
            <a:ext cx="2998839" cy="1200329"/>
          </a:xfrm>
          <a:prstGeom prst="rect">
            <a:avLst/>
          </a:prstGeom>
          <a:noFill/>
        </p:spPr>
        <p:txBody>
          <a:bodyPr wrap="square" rtlCol="0">
            <a:spAutoFit/>
          </a:bodyPr>
          <a:lstStyle/>
          <a:p>
            <a:pPr algn="ctr"/>
            <a:r>
              <a:rPr lang="en-US" dirty="0"/>
              <a:t>Under the guidance and supervision of </a:t>
            </a:r>
          </a:p>
          <a:p>
            <a:pPr algn="ctr"/>
            <a:r>
              <a:rPr lang="en-US" b="1" dirty="0"/>
              <a:t>Mrs. Banti Das</a:t>
            </a:r>
          </a:p>
          <a:p>
            <a:pPr algn="ctr"/>
            <a:r>
              <a:rPr lang="en-US" dirty="0"/>
              <a:t>Scientist “C”</a:t>
            </a:r>
            <a:endParaRPr lang="en-IN" dirty="0"/>
          </a:p>
        </p:txBody>
      </p:sp>
    </p:spTree>
    <p:extLst>
      <p:ext uri="{BB962C8B-B14F-4D97-AF65-F5344CB8AC3E}">
        <p14:creationId xmlns:p14="http://schemas.microsoft.com/office/powerpoint/2010/main" val="28247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F25987-3CE4-3CCC-3472-7E695F33C9FB}"/>
              </a:ext>
            </a:extLst>
          </p:cNvPr>
          <p:cNvSpPr txBox="1"/>
          <p:nvPr/>
        </p:nvSpPr>
        <p:spPr>
          <a:xfrm>
            <a:off x="2639028" y="601887"/>
            <a:ext cx="6921661" cy="584775"/>
          </a:xfrm>
          <a:prstGeom prst="rect">
            <a:avLst/>
          </a:prstGeom>
          <a:noFill/>
        </p:spPr>
        <p:txBody>
          <a:bodyPr wrap="square" rtlCol="0">
            <a:spAutoFit/>
          </a:bodyPr>
          <a:lstStyle/>
          <a:p>
            <a:pPr algn="ctr"/>
            <a:r>
              <a:rPr lang="en-US" sz="3200" b="1" dirty="0">
                <a:solidFill>
                  <a:schemeClr val="accent5">
                    <a:lumMod val="75000"/>
                  </a:schemeClr>
                </a:solidFill>
              </a:rPr>
              <a:t>WEB INTERFACE</a:t>
            </a:r>
            <a:endParaRPr lang="en-IN" sz="3200" b="1" dirty="0">
              <a:solidFill>
                <a:schemeClr val="accent5">
                  <a:lumMod val="75000"/>
                </a:schemeClr>
              </a:solidFill>
            </a:endParaRPr>
          </a:p>
        </p:txBody>
      </p:sp>
      <p:pic>
        <p:nvPicPr>
          <p:cNvPr id="3" name="Picture 2">
            <a:extLst>
              <a:ext uri="{FF2B5EF4-FFF2-40B4-BE49-F238E27FC236}">
                <a16:creationId xmlns:a16="http://schemas.microsoft.com/office/drawing/2014/main" id="{2C190E00-69D5-39BF-2BFB-3684AAF04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03" y="1493131"/>
            <a:ext cx="9541394" cy="4762982"/>
          </a:xfrm>
          <a:prstGeom prst="rect">
            <a:avLst/>
          </a:prstGeom>
        </p:spPr>
      </p:pic>
    </p:spTree>
    <p:extLst>
      <p:ext uri="{BB962C8B-B14F-4D97-AF65-F5344CB8AC3E}">
        <p14:creationId xmlns:p14="http://schemas.microsoft.com/office/powerpoint/2010/main" val="23397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DA39FE-0688-BD89-A71C-D450016EA544}"/>
              </a:ext>
            </a:extLst>
          </p:cNvPr>
          <p:cNvSpPr txBox="1"/>
          <p:nvPr/>
        </p:nvSpPr>
        <p:spPr>
          <a:xfrm>
            <a:off x="2639028" y="601887"/>
            <a:ext cx="6921661" cy="584775"/>
          </a:xfrm>
          <a:prstGeom prst="rect">
            <a:avLst/>
          </a:prstGeom>
          <a:noFill/>
        </p:spPr>
        <p:txBody>
          <a:bodyPr wrap="square" rtlCol="0">
            <a:spAutoFit/>
          </a:bodyPr>
          <a:lstStyle/>
          <a:p>
            <a:pPr algn="ctr"/>
            <a:r>
              <a:rPr lang="en-US" sz="3200" b="1" dirty="0">
                <a:solidFill>
                  <a:schemeClr val="accent5">
                    <a:lumMod val="75000"/>
                  </a:schemeClr>
                </a:solidFill>
              </a:rPr>
              <a:t>LOCAL HOST SERVER</a:t>
            </a:r>
            <a:endParaRPr lang="en-IN" sz="3200" b="1" dirty="0">
              <a:solidFill>
                <a:schemeClr val="accent5">
                  <a:lumMod val="75000"/>
                </a:schemeClr>
              </a:solidFill>
            </a:endParaRPr>
          </a:p>
        </p:txBody>
      </p:sp>
      <p:pic>
        <p:nvPicPr>
          <p:cNvPr id="8" name="Picture 7">
            <a:extLst>
              <a:ext uri="{FF2B5EF4-FFF2-40B4-BE49-F238E27FC236}">
                <a16:creationId xmlns:a16="http://schemas.microsoft.com/office/drawing/2014/main" id="{4283EB6A-14C2-26BA-4644-B7C48F2621E9}"/>
              </a:ext>
            </a:extLst>
          </p:cNvPr>
          <p:cNvPicPr>
            <a:picLocks noChangeAspect="1"/>
          </p:cNvPicPr>
          <p:nvPr/>
        </p:nvPicPr>
        <p:blipFill>
          <a:blip r:embed="rId2">
            <a:extLst>
              <a:ext uri="{28A0092B-C50C-407E-A947-70E740481C1C}">
                <a14:useLocalDpi xmlns:a14="http://schemas.microsoft.com/office/drawing/2010/main" val="0"/>
              </a:ext>
            </a:extLst>
          </a:blip>
          <a:srcRect l="4355" t="6022" r="2823" b="15125"/>
          <a:stretch>
            <a:fillRect/>
          </a:stretch>
        </p:blipFill>
        <p:spPr>
          <a:xfrm>
            <a:off x="1691151" y="1741062"/>
            <a:ext cx="8996514" cy="4298942"/>
          </a:xfrm>
          <a:custGeom>
            <a:avLst/>
            <a:gdLst>
              <a:gd name="connsiteX0" fmla="*/ 114752 w 11316929"/>
              <a:gd name="connsiteY0" fmla="*/ 0 h 5407742"/>
              <a:gd name="connsiteX1" fmla="*/ 11202177 w 11316929"/>
              <a:gd name="connsiteY1" fmla="*/ 0 h 5407742"/>
              <a:gd name="connsiteX2" fmla="*/ 11316929 w 11316929"/>
              <a:gd name="connsiteY2" fmla="*/ 114752 h 5407742"/>
              <a:gd name="connsiteX3" fmla="*/ 11316929 w 11316929"/>
              <a:gd name="connsiteY3" fmla="*/ 5292990 h 5407742"/>
              <a:gd name="connsiteX4" fmla="*/ 11202177 w 11316929"/>
              <a:gd name="connsiteY4" fmla="*/ 5407742 h 5407742"/>
              <a:gd name="connsiteX5" fmla="*/ 114752 w 11316929"/>
              <a:gd name="connsiteY5" fmla="*/ 5407742 h 5407742"/>
              <a:gd name="connsiteX6" fmla="*/ 0 w 11316929"/>
              <a:gd name="connsiteY6" fmla="*/ 5292990 h 5407742"/>
              <a:gd name="connsiteX7" fmla="*/ 0 w 11316929"/>
              <a:gd name="connsiteY7" fmla="*/ 114752 h 5407742"/>
              <a:gd name="connsiteX8" fmla="*/ 114752 w 11316929"/>
              <a:gd name="connsiteY8" fmla="*/ 0 h 540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6929" h="5407742">
                <a:moveTo>
                  <a:pt x="114752" y="0"/>
                </a:moveTo>
                <a:lnTo>
                  <a:pt x="11202177" y="0"/>
                </a:lnTo>
                <a:cubicBezTo>
                  <a:pt x="11265553" y="0"/>
                  <a:pt x="11316929" y="51376"/>
                  <a:pt x="11316929" y="114752"/>
                </a:cubicBezTo>
                <a:lnTo>
                  <a:pt x="11316929" y="5292990"/>
                </a:lnTo>
                <a:cubicBezTo>
                  <a:pt x="11316929" y="5356366"/>
                  <a:pt x="11265553" y="5407742"/>
                  <a:pt x="11202177" y="5407742"/>
                </a:cubicBezTo>
                <a:lnTo>
                  <a:pt x="114752" y="5407742"/>
                </a:lnTo>
                <a:cubicBezTo>
                  <a:pt x="51376" y="5407742"/>
                  <a:pt x="0" y="5356366"/>
                  <a:pt x="0" y="5292990"/>
                </a:cubicBezTo>
                <a:lnTo>
                  <a:pt x="0" y="114752"/>
                </a:lnTo>
                <a:cubicBezTo>
                  <a:pt x="0" y="51376"/>
                  <a:pt x="51376" y="0"/>
                  <a:pt x="114752" y="0"/>
                </a:cubicBezTo>
                <a:close/>
              </a:path>
            </a:pathLst>
          </a:custGeom>
        </p:spPr>
      </p:pic>
    </p:spTree>
    <p:extLst>
      <p:ext uri="{BB962C8B-B14F-4D97-AF65-F5344CB8AC3E}">
        <p14:creationId xmlns:p14="http://schemas.microsoft.com/office/powerpoint/2010/main" val="337549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ED579-6A3C-2912-2F85-2A121F7F3A1B}"/>
              </a:ext>
            </a:extLst>
          </p:cNvPr>
          <p:cNvSpPr txBox="1"/>
          <p:nvPr/>
        </p:nvSpPr>
        <p:spPr>
          <a:xfrm>
            <a:off x="2639028" y="601887"/>
            <a:ext cx="6921661" cy="584775"/>
          </a:xfrm>
          <a:prstGeom prst="rect">
            <a:avLst/>
          </a:prstGeom>
          <a:noFill/>
        </p:spPr>
        <p:txBody>
          <a:bodyPr wrap="square" rtlCol="0">
            <a:spAutoFit/>
          </a:bodyPr>
          <a:lstStyle/>
          <a:p>
            <a:pPr algn="ctr"/>
            <a:r>
              <a:rPr lang="en-US" sz="3200" b="1" dirty="0">
                <a:solidFill>
                  <a:schemeClr val="accent5">
                    <a:lumMod val="75000"/>
                  </a:schemeClr>
                </a:solidFill>
              </a:rPr>
              <a:t>DATA FLOW</a:t>
            </a:r>
            <a:endParaRPr lang="en-IN" sz="3200" b="1" dirty="0">
              <a:solidFill>
                <a:schemeClr val="accent5">
                  <a:lumMod val="75000"/>
                </a:schemeClr>
              </a:solidFill>
            </a:endParaRPr>
          </a:p>
        </p:txBody>
      </p:sp>
      <p:pic>
        <p:nvPicPr>
          <p:cNvPr id="6" name="Picture 5">
            <a:extLst>
              <a:ext uri="{FF2B5EF4-FFF2-40B4-BE49-F238E27FC236}">
                <a16:creationId xmlns:a16="http://schemas.microsoft.com/office/drawing/2014/main" id="{7555B3D3-EAAA-F225-DB08-408983F78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272" y="1502228"/>
            <a:ext cx="8907456" cy="4082144"/>
          </a:xfrm>
          <a:prstGeom prst="rect">
            <a:avLst/>
          </a:prstGeom>
        </p:spPr>
      </p:pic>
    </p:spTree>
    <p:extLst>
      <p:ext uri="{BB962C8B-B14F-4D97-AF65-F5344CB8AC3E}">
        <p14:creationId xmlns:p14="http://schemas.microsoft.com/office/powerpoint/2010/main" val="379960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2873D9-C828-47ED-2CE1-1E774A6B809A}"/>
              </a:ext>
            </a:extLst>
          </p:cNvPr>
          <p:cNvSpPr txBox="1"/>
          <p:nvPr/>
        </p:nvSpPr>
        <p:spPr>
          <a:xfrm>
            <a:off x="1701479" y="613458"/>
            <a:ext cx="8773611" cy="584775"/>
          </a:xfrm>
          <a:prstGeom prst="rect">
            <a:avLst/>
          </a:prstGeom>
          <a:noFill/>
        </p:spPr>
        <p:txBody>
          <a:bodyPr wrap="square" rtlCol="0">
            <a:spAutoFit/>
          </a:bodyPr>
          <a:lstStyle/>
          <a:p>
            <a:pPr algn="ctr"/>
            <a:r>
              <a:rPr lang="en-US" sz="3200" b="1" dirty="0">
                <a:solidFill>
                  <a:schemeClr val="accent5">
                    <a:lumMod val="75000"/>
                  </a:schemeClr>
                </a:solidFill>
              </a:rPr>
              <a:t>CONCLUSION and FUTURE SCOPE</a:t>
            </a:r>
            <a:endParaRPr lang="en-IN" sz="3200" b="1" dirty="0">
              <a:solidFill>
                <a:schemeClr val="accent5">
                  <a:lumMod val="75000"/>
                </a:schemeClr>
              </a:solidFill>
            </a:endParaRPr>
          </a:p>
        </p:txBody>
      </p:sp>
      <p:sp>
        <p:nvSpPr>
          <p:cNvPr id="5" name="TextBox 4">
            <a:extLst>
              <a:ext uri="{FF2B5EF4-FFF2-40B4-BE49-F238E27FC236}">
                <a16:creationId xmlns:a16="http://schemas.microsoft.com/office/drawing/2014/main" id="{F5F9D0B7-6520-3AB6-1373-EBCB5213896A}"/>
              </a:ext>
            </a:extLst>
          </p:cNvPr>
          <p:cNvSpPr txBox="1"/>
          <p:nvPr/>
        </p:nvSpPr>
        <p:spPr>
          <a:xfrm>
            <a:off x="1574157" y="2083443"/>
            <a:ext cx="9097701" cy="3170099"/>
          </a:xfrm>
          <a:prstGeom prst="rect">
            <a:avLst/>
          </a:prstGeom>
          <a:noFill/>
        </p:spPr>
        <p:txBody>
          <a:bodyPr wrap="square" rtlCol="0">
            <a:spAutoFit/>
          </a:bodyPr>
          <a:lstStyle/>
          <a:p>
            <a:pPr algn="ctr"/>
            <a:r>
              <a:rPr lang="en-US" sz="2000" dirty="0"/>
              <a:t>In conclusion, We have successfully developed and implemented a real-time temperature and humidity monitoring system utilizing the ESP32 microcontroller and the DHT11 sensor. This project demonstrates the effective integration of IoT components to provide accurate environmental data in real-time. Moving forward, I aim to expand the system by incorporating additional sensors to monitor a broader spectrum of environmental parameters. This enhancement will not only make the system more versatile and dynamic but also increase its applicability in various domains such as smart homes, industrial automation, and environmental monitoring. These future improvements will ensure the system's capability to deliver more comprehensive and actionable data.</a:t>
            </a:r>
            <a:endParaRPr lang="en-IN" sz="2000" dirty="0"/>
          </a:p>
        </p:txBody>
      </p:sp>
    </p:spTree>
    <p:extLst>
      <p:ext uri="{BB962C8B-B14F-4D97-AF65-F5344CB8AC3E}">
        <p14:creationId xmlns:p14="http://schemas.microsoft.com/office/powerpoint/2010/main" val="409471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922CFC-044C-71B7-D2FD-2A052D79EF1C}"/>
              </a:ext>
            </a:extLst>
          </p:cNvPr>
          <p:cNvSpPr txBox="1"/>
          <p:nvPr/>
        </p:nvSpPr>
        <p:spPr>
          <a:xfrm>
            <a:off x="3318387" y="530942"/>
            <a:ext cx="5555226" cy="584775"/>
          </a:xfrm>
          <a:prstGeom prst="rect">
            <a:avLst/>
          </a:prstGeom>
          <a:noFill/>
        </p:spPr>
        <p:txBody>
          <a:bodyPr wrap="square" rtlCol="0">
            <a:spAutoFit/>
          </a:bodyPr>
          <a:lstStyle/>
          <a:p>
            <a:pPr algn="ctr"/>
            <a:r>
              <a:rPr lang="en-US" sz="3200" b="1" dirty="0">
                <a:solidFill>
                  <a:schemeClr val="accent5">
                    <a:lumMod val="75000"/>
                  </a:schemeClr>
                </a:solidFill>
              </a:rPr>
              <a:t>CONTENTS</a:t>
            </a:r>
            <a:endParaRPr lang="en-IN" sz="3200" b="1" dirty="0">
              <a:solidFill>
                <a:schemeClr val="accent5">
                  <a:lumMod val="75000"/>
                </a:schemeClr>
              </a:solidFill>
            </a:endParaRPr>
          </a:p>
        </p:txBody>
      </p:sp>
      <p:sp>
        <p:nvSpPr>
          <p:cNvPr id="5" name="TextBox 4">
            <a:extLst>
              <a:ext uri="{FF2B5EF4-FFF2-40B4-BE49-F238E27FC236}">
                <a16:creationId xmlns:a16="http://schemas.microsoft.com/office/drawing/2014/main" id="{A4F51E45-C741-F924-6CA6-C1F59EC3FE29}"/>
              </a:ext>
            </a:extLst>
          </p:cNvPr>
          <p:cNvSpPr txBox="1"/>
          <p:nvPr/>
        </p:nvSpPr>
        <p:spPr>
          <a:xfrm>
            <a:off x="1651321" y="1537749"/>
            <a:ext cx="3847691" cy="3785652"/>
          </a:xfrm>
          <a:prstGeom prst="rect">
            <a:avLst/>
          </a:prstGeom>
          <a:noFill/>
        </p:spPr>
        <p:txBody>
          <a:bodyPr wrap="square" rtlCol="0">
            <a:spAutoFit/>
          </a:bodyPr>
          <a:lstStyle/>
          <a:p>
            <a:pPr marL="342900" indent="-342900">
              <a:buAutoNum type="arabicPeriod"/>
            </a:pPr>
            <a:r>
              <a:rPr lang="en-US" sz="2000" dirty="0"/>
              <a:t>Understanding I.O.T</a:t>
            </a:r>
          </a:p>
          <a:p>
            <a:pPr marL="342900" indent="-342900">
              <a:buAutoNum type="arabicPeriod"/>
            </a:pPr>
            <a:endParaRPr lang="en-US" sz="2000" dirty="0"/>
          </a:p>
          <a:p>
            <a:pPr marL="342900" indent="-342900">
              <a:buAutoNum type="arabicPeriod"/>
            </a:pPr>
            <a:r>
              <a:rPr lang="en-US" sz="2000" dirty="0"/>
              <a:t>Sensors</a:t>
            </a:r>
          </a:p>
          <a:p>
            <a:pPr marL="342900" indent="-342900">
              <a:buAutoNum type="arabicPeriod"/>
            </a:pPr>
            <a:endParaRPr lang="en-US" sz="2000" dirty="0"/>
          </a:p>
          <a:p>
            <a:pPr marL="342900" indent="-342900">
              <a:buAutoNum type="arabicPeriod"/>
            </a:pPr>
            <a:r>
              <a:rPr lang="en-US" sz="2000" dirty="0"/>
              <a:t>Microcontrollers</a:t>
            </a:r>
          </a:p>
          <a:p>
            <a:pPr marL="342900" indent="-342900">
              <a:buAutoNum type="arabicPeriod"/>
            </a:pPr>
            <a:endParaRPr lang="en-US" sz="2000" dirty="0"/>
          </a:p>
          <a:p>
            <a:pPr marL="342900" indent="-342900">
              <a:buAutoNum type="arabicPeriod"/>
            </a:pPr>
            <a:r>
              <a:rPr lang="en-US" sz="2000" dirty="0"/>
              <a:t>Other devices and connections</a:t>
            </a:r>
          </a:p>
          <a:p>
            <a:pPr marL="342900" indent="-342900">
              <a:buAutoNum type="arabicPeriod"/>
            </a:pPr>
            <a:endParaRPr lang="en-US" sz="2000" dirty="0"/>
          </a:p>
          <a:p>
            <a:pPr marL="342900" indent="-342900">
              <a:buAutoNum type="arabicPeriod"/>
            </a:pPr>
            <a:r>
              <a:rPr lang="en-US" sz="2000" dirty="0"/>
              <a:t>DHT11/DHT22</a:t>
            </a:r>
          </a:p>
          <a:p>
            <a:pPr marL="342900" indent="-342900">
              <a:buAutoNum type="arabicPeriod"/>
            </a:pPr>
            <a:endParaRPr lang="en-US" sz="2000" dirty="0"/>
          </a:p>
          <a:p>
            <a:pPr marL="342900" indent="-342900">
              <a:buAutoNum type="arabicPeriod"/>
            </a:pPr>
            <a:r>
              <a:rPr lang="en-US" sz="2000" dirty="0"/>
              <a:t>ESP32</a:t>
            </a:r>
          </a:p>
          <a:p>
            <a:endParaRPr lang="en-US" sz="2000" dirty="0"/>
          </a:p>
        </p:txBody>
      </p:sp>
      <p:sp>
        <p:nvSpPr>
          <p:cNvPr id="2" name="TextBox 1">
            <a:extLst>
              <a:ext uri="{FF2B5EF4-FFF2-40B4-BE49-F238E27FC236}">
                <a16:creationId xmlns:a16="http://schemas.microsoft.com/office/drawing/2014/main" id="{B4B55628-24E1-ACB6-77B3-B3396E845E7A}"/>
              </a:ext>
            </a:extLst>
          </p:cNvPr>
          <p:cNvSpPr txBox="1"/>
          <p:nvPr/>
        </p:nvSpPr>
        <p:spPr>
          <a:xfrm>
            <a:off x="7352621" y="1537749"/>
            <a:ext cx="3188058" cy="2862322"/>
          </a:xfrm>
          <a:prstGeom prst="rect">
            <a:avLst/>
          </a:prstGeom>
          <a:noFill/>
        </p:spPr>
        <p:txBody>
          <a:bodyPr wrap="square" rtlCol="0">
            <a:spAutoFit/>
          </a:bodyPr>
          <a:lstStyle/>
          <a:p>
            <a:r>
              <a:rPr lang="en-US" sz="2000" dirty="0"/>
              <a:t>7. Implementation</a:t>
            </a:r>
          </a:p>
          <a:p>
            <a:pPr marL="342900" indent="-342900">
              <a:buAutoNum type="arabicPeriod"/>
            </a:pPr>
            <a:endParaRPr lang="en-US" sz="2000" dirty="0"/>
          </a:p>
          <a:p>
            <a:r>
              <a:rPr lang="en-US" sz="2000" dirty="0"/>
              <a:t>8. Webpage designing</a:t>
            </a:r>
          </a:p>
          <a:p>
            <a:endParaRPr lang="en-US" sz="2000" dirty="0"/>
          </a:p>
          <a:p>
            <a:r>
              <a:rPr lang="en-US" sz="2000" dirty="0"/>
              <a:t>9. Local Host Server</a:t>
            </a:r>
          </a:p>
          <a:p>
            <a:pPr marL="342900" indent="-342900">
              <a:buAutoNum type="arabicPeriod"/>
            </a:pPr>
            <a:endParaRPr lang="en-US" sz="2000" dirty="0"/>
          </a:p>
          <a:p>
            <a:r>
              <a:rPr lang="en-US" sz="2000" dirty="0"/>
              <a:t>10. Data Flow</a:t>
            </a:r>
          </a:p>
          <a:p>
            <a:pPr marL="342900" indent="-342900">
              <a:buAutoNum type="arabicPeriod"/>
            </a:pPr>
            <a:endParaRPr lang="en-US" sz="2000" dirty="0"/>
          </a:p>
          <a:p>
            <a:r>
              <a:rPr lang="en-US" sz="2000" dirty="0"/>
              <a:t>11. Conclusion</a:t>
            </a:r>
          </a:p>
        </p:txBody>
      </p:sp>
    </p:spTree>
    <p:extLst>
      <p:ext uri="{BB962C8B-B14F-4D97-AF65-F5344CB8AC3E}">
        <p14:creationId xmlns:p14="http://schemas.microsoft.com/office/powerpoint/2010/main" val="332917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390F3-3F36-698C-C05A-11C2CE08B323}"/>
              </a:ext>
            </a:extLst>
          </p:cNvPr>
          <p:cNvSpPr txBox="1"/>
          <p:nvPr/>
        </p:nvSpPr>
        <p:spPr>
          <a:xfrm>
            <a:off x="1799303" y="619435"/>
            <a:ext cx="8593394" cy="584775"/>
          </a:xfrm>
          <a:prstGeom prst="rect">
            <a:avLst/>
          </a:prstGeom>
          <a:noFill/>
        </p:spPr>
        <p:txBody>
          <a:bodyPr wrap="square" rtlCol="0">
            <a:spAutoFit/>
          </a:bodyPr>
          <a:lstStyle/>
          <a:p>
            <a:pPr algn="ctr"/>
            <a:r>
              <a:rPr lang="en-US" sz="3200" b="1" dirty="0">
                <a:solidFill>
                  <a:schemeClr val="accent5">
                    <a:lumMod val="75000"/>
                  </a:schemeClr>
                </a:solidFill>
              </a:rPr>
              <a:t>What is IOT(Internet of Things)</a:t>
            </a:r>
            <a:endParaRPr lang="en-IN" sz="3200" b="1" dirty="0">
              <a:solidFill>
                <a:schemeClr val="accent5">
                  <a:lumMod val="75000"/>
                </a:schemeClr>
              </a:solidFill>
            </a:endParaRPr>
          </a:p>
        </p:txBody>
      </p:sp>
      <p:pic>
        <p:nvPicPr>
          <p:cNvPr id="7" name="Picture 6">
            <a:extLst>
              <a:ext uri="{FF2B5EF4-FFF2-40B4-BE49-F238E27FC236}">
                <a16:creationId xmlns:a16="http://schemas.microsoft.com/office/drawing/2014/main" id="{26415027-5BDA-B214-E3AA-8F86DAA40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544" y="2247899"/>
            <a:ext cx="3914274" cy="2698708"/>
          </a:xfrm>
          <a:prstGeom prst="rect">
            <a:avLst/>
          </a:prstGeom>
        </p:spPr>
      </p:pic>
      <p:sp>
        <p:nvSpPr>
          <p:cNvPr id="12" name="TextBox 11">
            <a:extLst>
              <a:ext uri="{FF2B5EF4-FFF2-40B4-BE49-F238E27FC236}">
                <a16:creationId xmlns:a16="http://schemas.microsoft.com/office/drawing/2014/main" id="{73BAF000-A631-6544-7522-F5FA4BB285C2}"/>
              </a:ext>
            </a:extLst>
          </p:cNvPr>
          <p:cNvSpPr txBox="1"/>
          <p:nvPr/>
        </p:nvSpPr>
        <p:spPr>
          <a:xfrm>
            <a:off x="599768" y="2304592"/>
            <a:ext cx="7059561" cy="2585323"/>
          </a:xfrm>
          <a:prstGeom prst="rect">
            <a:avLst/>
          </a:prstGeom>
          <a:noFill/>
        </p:spPr>
        <p:txBody>
          <a:bodyPr wrap="square" rtlCol="0">
            <a:spAutoFit/>
          </a:bodyPr>
          <a:lstStyle/>
          <a:p>
            <a:r>
              <a:rPr lang="en-US" b="1" dirty="0"/>
              <a:t>Interconnected Devices:</a:t>
            </a:r>
            <a:r>
              <a:rPr lang="en-US" dirty="0"/>
              <a:t> IoT connects physical devices for data exchange.</a:t>
            </a:r>
          </a:p>
          <a:p>
            <a:endParaRPr lang="en-US" dirty="0"/>
          </a:p>
          <a:p>
            <a:r>
              <a:rPr lang="en-US" b="1" dirty="0"/>
              <a:t>Data Collection: </a:t>
            </a:r>
            <a:r>
              <a:rPr lang="en-US" dirty="0"/>
              <a:t>IoT devices gather and analyze data.</a:t>
            </a:r>
          </a:p>
          <a:p>
            <a:endParaRPr lang="en-US" dirty="0"/>
          </a:p>
          <a:p>
            <a:r>
              <a:rPr lang="en-US" b="1" dirty="0"/>
              <a:t>Applications:</a:t>
            </a:r>
            <a:r>
              <a:rPr lang="en-US" dirty="0"/>
              <a:t> IoT transforms industries with automation and monitoring.</a:t>
            </a:r>
          </a:p>
          <a:p>
            <a:endParaRPr lang="en-US" dirty="0"/>
          </a:p>
          <a:p>
            <a:r>
              <a:rPr lang="en-US" b="1" dirty="0"/>
              <a:t>Challenges: </a:t>
            </a:r>
            <a:r>
              <a:rPr lang="en-US" dirty="0"/>
              <a:t>Security and interoperability are major issues.</a:t>
            </a:r>
          </a:p>
          <a:p>
            <a:endParaRPr lang="en-US" dirty="0"/>
          </a:p>
          <a:p>
            <a:r>
              <a:rPr lang="en-US" b="1" dirty="0"/>
              <a:t>Future Trends: </a:t>
            </a:r>
            <a:r>
              <a:rPr lang="en-US" dirty="0"/>
              <a:t>IoT will advance with edge computing and AI.</a:t>
            </a:r>
            <a:endParaRPr lang="en-IN" dirty="0"/>
          </a:p>
        </p:txBody>
      </p:sp>
    </p:spTree>
    <p:extLst>
      <p:ext uri="{BB962C8B-B14F-4D97-AF65-F5344CB8AC3E}">
        <p14:creationId xmlns:p14="http://schemas.microsoft.com/office/powerpoint/2010/main" val="5045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DFA70B-A550-BCFE-B3B7-F07F35F8DBD2}"/>
              </a:ext>
            </a:extLst>
          </p:cNvPr>
          <p:cNvSpPr txBox="1"/>
          <p:nvPr/>
        </p:nvSpPr>
        <p:spPr>
          <a:xfrm>
            <a:off x="2025446" y="609600"/>
            <a:ext cx="8141109" cy="584775"/>
          </a:xfrm>
          <a:prstGeom prst="rect">
            <a:avLst/>
          </a:prstGeom>
          <a:noFill/>
        </p:spPr>
        <p:txBody>
          <a:bodyPr wrap="square" rtlCol="0">
            <a:spAutoFit/>
          </a:bodyPr>
          <a:lstStyle/>
          <a:p>
            <a:pPr algn="ctr"/>
            <a:r>
              <a:rPr lang="en-US" sz="3200" b="1" dirty="0">
                <a:solidFill>
                  <a:schemeClr val="accent5">
                    <a:lumMod val="75000"/>
                  </a:schemeClr>
                </a:solidFill>
              </a:rPr>
              <a:t>What are Sensors?</a:t>
            </a:r>
            <a:endParaRPr lang="en-IN" sz="3200" b="1" dirty="0">
              <a:solidFill>
                <a:schemeClr val="accent5">
                  <a:lumMod val="75000"/>
                </a:schemeClr>
              </a:solidFill>
            </a:endParaRPr>
          </a:p>
        </p:txBody>
      </p:sp>
      <p:grpSp>
        <p:nvGrpSpPr>
          <p:cNvPr id="8" name="Group 7">
            <a:extLst>
              <a:ext uri="{FF2B5EF4-FFF2-40B4-BE49-F238E27FC236}">
                <a16:creationId xmlns:a16="http://schemas.microsoft.com/office/drawing/2014/main" id="{B69989E1-2301-B550-2B4E-6A136CCE8E66}"/>
              </a:ext>
            </a:extLst>
          </p:cNvPr>
          <p:cNvGrpSpPr/>
          <p:nvPr/>
        </p:nvGrpSpPr>
        <p:grpSpPr>
          <a:xfrm>
            <a:off x="1066800" y="1056969"/>
            <a:ext cx="10058400" cy="3406876"/>
            <a:chOff x="1066800" y="1469924"/>
            <a:chExt cx="10058400" cy="3406876"/>
          </a:xfrm>
        </p:grpSpPr>
        <p:pic>
          <p:nvPicPr>
            <p:cNvPr id="7" name="Picture 6">
              <a:extLst>
                <a:ext uri="{FF2B5EF4-FFF2-40B4-BE49-F238E27FC236}">
                  <a16:creationId xmlns:a16="http://schemas.microsoft.com/office/drawing/2014/main" id="{7C69715E-630D-903F-67B3-FDA0F4ED8BB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167438" y="1469924"/>
              <a:ext cx="3857124" cy="3406876"/>
            </a:xfrm>
            <a:prstGeom prst="rect">
              <a:avLst/>
            </a:prstGeom>
          </p:spPr>
        </p:pic>
        <p:sp>
          <p:nvSpPr>
            <p:cNvPr id="5" name="TextBox 4">
              <a:extLst>
                <a:ext uri="{FF2B5EF4-FFF2-40B4-BE49-F238E27FC236}">
                  <a16:creationId xmlns:a16="http://schemas.microsoft.com/office/drawing/2014/main" id="{6B5A89C7-3440-EB63-C0D2-75CB6CCC62C4}"/>
                </a:ext>
              </a:extLst>
            </p:cNvPr>
            <p:cNvSpPr txBox="1"/>
            <p:nvPr/>
          </p:nvSpPr>
          <p:spPr>
            <a:xfrm>
              <a:off x="1066800" y="2136339"/>
              <a:ext cx="10058400" cy="2031325"/>
            </a:xfrm>
            <a:prstGeom prst="rect">
              <a:avLst/>
            </a:prstGeom>
            <a:noFill/>
          </p:spPr>
          <p:txBody>
            <a:bodyPr wrap="square" rtlCol="0">
              <a:spAutoFit/>
            </a:bodyPr>
            <a:lstStyle/>
            <a:p>
              <a:r>
                <a:rPr lang="en-US" dirty="0"/>
                <a:t>A sensor converts physical signals into electrical signals and is part of a larger system providing data to a control system.</a:t>
              </a:r>
            </a:p>
            <a:p>
              <a:endParaRPr lang="en-US" dirty="0"/>
            </a:p>
            <a:p>
              <a:r>
                <a:rPr lang="en-US" dirty="0"/>
                <a:t>It can detect changes in their environment and relay information to electronics.</a:t>
              </a:r>
            </a:p>
            <a:p>
              <a:endParaRPr lang="en-US" dirty="0"/>
            </a:p>
            <a:p>
              <a:r>
                <a:rPr lang="en-US" dirty="0"/>
                <a:t>They are used in everyday objects to measure properties like temperature and pressure.</a:t>
              </a:r>
            </a:p>
            <a:p>
              <a:endParaRPr lang="en-US" dirty="0"/>
            </a:p>
          </p:txBody>
        </p:sp>
      </p:grpSp>
      <p:sp>
        <p:nvSpPr>
          <p:cNvPr id="9" name="TextBox 8">
            <a:extLst>
              <a:ext uri="{FF2B5EF4-FFF2-40B4-BE49-F238E27FC236}">
                <a16:creationId xmlns:a16="http://schemas.microsoft.com/office/drawing/2014/main" id="{A33100EF-2D85-B034-99A6-219D7799F7A3}"/>
              </a:ext>
            </a:extLst>
          </p:cNvPr>
          <p:cNvSpPr txBox="1"/>
          <p:nvPr/>
        </p:nvSpPr>
        <p:spPr>
          <a:xfrm>
            <a:off x="973394" y="3775588"/>
            <a:ext cx="4041058" cy="369332"/>
          </a:xfrm>
          <a:prstGeom prst="rect">
            <a:avLst/>
          </a:prstGeom>
          <a:noFill/>
        </p:spPr>
        <p:txBody>
          <a:bodyPr wrap="square" rtlCol="0">
            <a:spAutoFit/>
          </a:bodyPr>
          <a:lstStyle/>
          <a:p>
            <a:r>
              <a:rPr lang="en-US" dirty="0">
                <a:solidFill>
                  <a:schemeClr val="accent5">
                    <a:lumMod val="75000"/>
                  </a:schemeClr>
                </a:solidFill>
              </a:rPr>
              <a:t>Some Types of Sensors</a:t>
            </a:r>
            <a:endParaRPr lang="en-IN" dirty="0">
              <a:solidFill>
                <a:schemeClr val="accent5">
                  <a:lumMod val="75000"/>
                </a:schemeClr>
              </a:solidFill>
            </a:endParaRPr>
          </a:p>
        </p:txBody>
      </p:sp>
      <p:pic>
        <p:nvPicPr>
          <p:cNvPr id="11" name="Picture 10">
            <a:extLst>
              <a:ext uri="{FF2B5EF4-FFF2-40B4-BE49-F238E27FC236}">
                <a16:creationId xmlns:a16="http://schemas.microsoft.com/office/drawing/2014/main" id="{F523451B-4D87-5560-10BD-376C43732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4737138"/>
            <a:ext cx="1887794" cy="1160994"/>
          </a:xfrm>
          <a:prstGeom prst="rect">
            <a:avLst/>
          </a:prstGeom>
        </p:spPr>
      </p:pic>
      <p:pic>
        <p:nvPicPr>
          <p:cNvPr id="13" name="Picture 12">
            <a:extLst>
              <a:ext uri="{FF2B5EF4-FFF2-40B4-BE49-F238E27FC236}">
                <a16:creationId xmlns:a16="http://schemas.microsoft.com/office/drawing/2014/main" id="{B0393003-FBF3-522D-BBB7-A72C1894E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75" y="4391169"/>
            <a:ext cx="1481806" cy="1481806"/>
          </a:xfrm>
          <a:prstGeom prst="rect">
            <a:avLst/>
          </a:prstGeom>
        </p:spPr>
      </p:pic>
      <p:pic>
        <p:nvPicPr>
          <p:cNvPr id="15" name="Picture 14">
            <a:extLst>
              <a:ext uri="{FF2B5EF4-FFF2-40B4-BE49-F238E27FC236}">
                <a16:creationId xmlns:a16="http://schemas.microsoft.com/office/drawing/2014/main" id="{D78B5521-D506-1DE3-D75E-8882A2DCA8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803" y="4436151"/>
            <a:ext cx="1427444" cy="1427444"/>
          </a:xfrm>
          <a:prstGeom prst="rect">
            <a:avLst/>
          </a:prstGeom>
        </p:spPr>
      </p:pic>
      <p:pic>
        <p:nvPicPr>
          <p:cNvPr id="17" name="Picture 16">
            <a:extLst>
              <a:ext uri="{FF2B5EF4-FFF2-40B4-BE49-F238E27FC236}">
                <a16:creationId xmlns:a16="http://schemas.microsoft.com/office/drawing/2014/main" id="{020DDC49-048A-FAC4-BDB0-965AFC0A3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733" y="4391169"/>
            <a:ext cx="1715518" cy="1517408"/>
          </a:xfrm>
          <a:prstGeom prst="rect">
            <a:avLst/>
          </a:prstGeom>
        </p:spPr>
      </p:pic>
      <p:sp>
        <p:nvSpPr>
          <p:cNvPr id="18" name="TextBox 17">
            <a:extLst>
              <a:ext uri="{FF2B5EF4-FFF2-40B4-BE49-F238E27FC236}">
                <a16:creationId xmlns:a16="http://schemas.microsoft.com/office/drawing/2014/main" id="{DD44F570-91A0-410F-5232-DA1304C6B047}"/>
              </a:ext>
            </a:extLst>
          </p:cNvPr>
          <p:cNvSpPr txBox="1"/>
          <p:nvPr/>
        </p:nvSpPr>
        <p:spPr>
          <a:xfrm>
            <a:off x="1150375" y="5849251"/>
            <a:ext cx="1730477" cy="369332"/>
          </a:xfrm>
          <a:prstGeom prst="rect">
            <a:avLst/>
          </a:prstGeom>
          <a:noFill/>
        </p:spPr>
        <p:txBody>
          <a:bodyPr wrap="square" rtlCol="0">
            <a:spAutoFit/>
          </a:bodyPr>
          <a:lstStyle/>
          <a:p>
            <a:r>
              <a:rPr lang="en-US" dirty="0"/>
              <a:t>IR Sensor</a:t>
            </a:r>
            <a:endParaRPr lang="en-IN" dirty="0"/>
          </a:p>
        </p:txBody>
      </p:sp>
      <p:sp>
        <p:nvSpPr>
          <p:cNvPr id="19" name="TextBox 18">
            <a:extLst>
              <a:ext uri="{FF2B5EF4-FFF2-40B4-BE49-F238E27FC236}">
                <a16:creationId xmlns:a16="http://schemas.microsoft.com/office/drawing/2014/main" id="{80B22FF1-2DA5-BA20-B826-DC8DB4AD21F5}"/>
              </a:ext>
            </a:extLst>
          </p:cNvPr>
          <p:cNvSpPr txBox="1"/>
          <p:nvPr/>
        </p:nvSpPr>
        <p:spPr>
          <a:xfrm>
            <a:off x="3816760" y="5849251"/>
            <a:ext cx="1730477" cy="369332"/>
          </a:xfrm>
          <a:prstGeom prst="rect">
            <a:avLst/>
          </a:prstGeom>
          <a:noFill/>
        </p:spPr>
        <p:txBody>
          <a:bodyPr wrap="square" rtlCol="0">
            <a:spAutoFit/>
          </a:bodyPr>
          <a:lstStyle/>
          <a:p>
            <a:r>
              <a:rPr lang="en-US" dirty="0"/>
              <a:t>Rain Sensor</a:t>
            </a:r>
            <a:endParaRPr lang="en-IN" dirty="0"/>
          </a:p>
        </p:txBody>
      </p:sp>
      <p:sp>
        <p:nvSpPr>
          <p:cNvPr id="20" name="TextBox 19">
            <a:extLst>
              <a:ext uri="{FF2B5EF4-FFF2-40B4-BE49-F238E27FC236}">
                <a16:creationId xmlns:a16="http://schemas.microsoft.com/office/drawing/2014/main" id="{F2D1F85B-D848-540C-63BA-89A6B2B9CC84}"/>
              </a:ext>
            </a:extLst>
          </p:cNvPr>
          <p:cNvSpPr txBox="1"/>
          <p:nvPr/>
        </p:nvSpPr>
        <p:spPr>
          <a:xfrm>
            <a:off x="6483145" y="5849251"/>
            <a:ext cx="2187064" cy="369332"/>
          </a:xfrm>
          <a:prstGeom prst="rect">
            <a:avLst/>
          </a:prstGeom>
          <a:noFill/>
        </p:spPr>
        <p:txBody>
          <a:bodyPr wrap="square" rtlCol="0">
            <a:spAutoFit/>
          </a:bodyPr>
          <a:lstStyle/>
          <a:p>
            <a:r>
              <a:rPr lang="en-US" dirty="0"/>
              <a:t>Soil Moisture Sensor</a:t>
            </a:r>
            <a:endParaRPr lang="en-IN" dirty="0"/>
          </a:p>
        </p:txBody>
      </p:sp>
      <p:sp>
        <p:nvSpPr>
          <p:cNvPr id="21" name="TextBox 20">
            <a:extLst>
              <a:ext uri="{FF2B5EF4-FFF2-40B4-BE49-F238E27FC236}">
                <a16:creationId xmlns:a16="http://schemas.microsoft.com/office/drawing/2014/main" id="{0F45DB07-40CE-AF24-334B-3D9E556A0A66}"/>
              </a:ext>
            </a:extLst>
          </p:cNvPr>
          <p:cNvSpPr txBox="1"/>
          <p:nvPr/>
        </p:nvSpPr>
        <p:spPr>
          <a:xfrm>
            <a:off x="9606117" y="5849251"/>
            <a:ext cx="2187064" cy="369332"/>
          </a:xfrm>
          <a:prstGeom prst="rect">
            <a:avLst/>
          </a:prstGeom>
          <a:noFill/>
        </p:spPr>
        <p:txBody>
          <a:bodyPr wrap="square" rtlCol="0">
            <a:spAutoFit/>
          </a:bodyPr>
          <a:lstStyle/>
          <a:p>
            <a:r>
              <a:rPr lang="en-US" dirty="0"/>
              <a:t>Ultrasound Sensor</a:t>
            </a:r>
            <a:endParaRPr lang="en-IN" dirty="0"/>
          </a:p>
        </p:txBody>
      </p:sp>
    </p:spTree>
    <p:extLst>
      <p:ext uri="{BB962C8B-B14F-4D97-AF65-F5344CB8AC3E}">
        <p14:creationId xmlns:p14="http://schemas.microsoft.com/office/powerpoint/2010/main" val="216462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106CE8-D4D5-1645-8D2B-FC512CCEAF8B}"/>
              </a:ext>
            </a:extLst>
          </p:cNvPr>
          <p:cNvSpPr txBox="1"/>
          <p:nvPr/>
        </p:nvSpPr>
        <p:spPr>
          <a:xfrm>
            <a:off x="2502310" y="629264"/>
            <a:ext cx="7187381" cy="584775"/>
          </a:xfrm>
          <a:prstGeom prst="rect">
            <a:avLst/>
          </a:prstGeom>
          <a:noFill/>
        </p:spPr>
        <p:txBody>
          <a:bodyPr wrap="square" rtlCol="0">
            <a:spAutoFit/>
          </a:bodyPr>
          <a:lstStyle/>
          <a:p>
            <a:pPr algn="ctr"/>
            <a:r>
              <a:rPr lang="en-US" sz="3200" b="1" dirty="0">
                <a:solidFill>
                  <a:schemeClr val="accent5">
                    <a:lumMod val="75000"/>
                  </a:schemeClr>
                </a:solidFill>
              </a:rPr>
              <a:t>What are Microcontrollers</a:t>
            </a:r>
          </a:p>
        </p:txBody>
      </p:sp>
      <p:pic>
        <p:nvPicPr>
          <p:cNvPr id="8" name="Picture 7">
            <a:extLst>
              <a:ext uri="{FF2B5EF4-FFF2-40B4-BE49-F238E27FC236}">
                <a16:creationId xmlns:a16="http://schemas.microsoft.com/office/drawing/2014/main" id="{326CBBE0-D9E1-95CA-3B21-A42DACA6B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992" y="1134106"/>
            <a:ext cx="7512500" cy="3568439"/>
          </a:xfrm>
          <a:prstGeom prst="rect">
            <a:avLst/>
          </a:prstGeom>
        </p:spPr>
      </p:pic>
      <p:pic>
        <p:nvPicPr>
          <p:cNvPr id="10" name="Picture 9">
            <a:extLst>
              <a:ext uri="{FF2B5EF4-FFF2-40B4-BE49-F238E27FC236}">
                <a16:creationId xmlns:a16="http://schemas.microsoft.com/office/drawing/2014/main" id="{D06F0A93-B2D0-8B35-99C5-46EA9F37B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148" y="4354172"/>
            <a:ext cx="2153262" cy="2153262"/>
          </a:xfrm>
          <a:prstGeom prst="rect">
            <a:avLst/>
          </a:prstGeom>
        </p:spPr>
      </p:pic>
      <p:pic>
        <p:nvPicPr>
          <p:cNvPr id="12" name="Picture 11">
            <a:extLst>
              <a:ext uri="{FF2B5EF4-FFF2-40B4-BE49-F238E27FC236}">
                <a16:creationId xmlns:a16="http://schemas.microsoft.com/office/drawing/2014/main" id="{1144B2CD-D421-6950-6143-B6A14A61E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979" y="4632870"/>
            <a:ext cx="2174204" cy="1595866"/>
          </a:xfrm>
          <a:prstGeom prst="rect">
            <a:avLst/>
          </a:prstGeom>
        </p:spPr>
      </p:pic>
      <p:pic>
        <p:nvPicPr>
          <p:cNvPr id="14" name="Picture 13">
            <a:extLst>
              <a:ext uri="{FF2B5EF4-FFF2-40B4-BE49-F238E27FC236}">
                <a16:creationId xmlns:a16="http://schemas.microsoft.com/office/drawing/2014/main" id="{F9D1F2E8-5C18-98BA-04CB-441559B1D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752" y="4647191"/>
            <a:ext cx="2182762" cy="1567224"/>
          </a:xfrm>
          <a:prstGeom prst="rect">
            <a:avLst/>
          </a:prstGeom>
        </p:spPr>
      </p:pic>
      <p:sp>
        <p:nvSpPr>
          <p:cNvPr id="15" name="TextBox 14">
            <a:extLst>
              <a:ext uri="{FF2B5EF4-FFF2-40B4-BE49-F238E27FC236}">
                <a16:creationId xmlns:a16="http://schemas.microsoft.com/office/drawing/2014/main" id="{4987AD93-F662-AB4A-6E29-EF6EEB139B76}"/>
              </a:ext>
            </a:extLst>
          </p:cNvPr>
          <p:cNvSpPr txBox="1"/>
          <p:nvPr/>
        </p:nvSpPr>
        <p:spPr>
          <a:xfrm>
            <a:off x="1347019" y="6228736"/>
            <a:ext cx="2153262" cy="369332"/>
          </a:xfrm>
          <a:prstGeom prst="rect">
            <a:avLst/>
          </a:prstGeom>
          <a:noFill/>
        </p:spPr>
        <p:txBody>
          <a:bodyPr wrap="square" rtlCol="0">
            <a:spAutoFit/>
          </a:bodyPr>
          <a:lstStyle/>
          <a:p>
            <a:pPr algn="ctr"/>
            <a:r>
              <a:rPr lang="en-US" dirty="0"/>
              <a:t>Arduino UNO</a:t>
            </a:r>
            <a:endParaRPr lang="en-IN" dirty="0"/>
          </a:p>
        </p:txBody>
      </p:sp>
      <p:sp>
        <p:nvSpPr>
          <p:cNvPr id="16" name="TextBox 15">
            <a:extLst>
              <a:ext uri="{FF2B5EF4-FFF2-40B4-BE49-F238E27FC236}">
                <a16:creationId xmlns:a16="http://schemas.microsoft.com/office/drawing/2014/main" id="{AAB009EF-D762-6543-169D-7F65C1E5BFFF}"/>
              </a:ext>
            </a:extLst>
          </p:cNvPr>
          <p:cNvSpPr txBox="1"/>
          <p:nvPr/>
        </p:nvSpPr>
        <p:spPr>
          <a:xfrm>
            <a:off x="4866327" y="6177430"/>
            <a:ext cx="2458705" cy="369332"/>
          </a:xfrm>
          <a:prstGeom prst="rect">
            <a:avLst/>
          </a:prstGeom>
          <a:noFill/>
        </p:spPr>
        <p:txBody>
          <a:bodyPr wrap="square" rtlCol="0">
            <a:spAutoFit/>
          </a:bodyPr>
          <a:lstStyle/>
          <a:p>
            <a:pPr algn="ctr"/>
            <a:r>
              <a:rPr lang="en-US" dirty="0"/>
              <a:t>ESP32 </a:t>
            </a:r>
            <a:r>
              <a:rPr lang="en-US"/>
              <a:t>WiFi </a:t>
            </a:r>
            <a:r>
              <a:rPr lang="en-US" dirty="0"/>
              <a:t>+ Bluetooth</a:t>
            </a:r>
            <a:endParaRPr lang="en-IN" dirty="0"/>
          </a:p>
        </p:txBody>
      </p:sp>
      <p:sp>
        <p:nvSpPr>
          <p:cNvPr id="17" name="TextBox 16">
            <a:extLst>
              <a:ext uri="{FF2B5EF4-FFF2-40B4-BE49-F238E27FC236}">
                <a16:creationId xmlns:a16="http://schemas.microsoft.com/office/drawing/2014/main" id="{8E2E60D1-26A9-2F80-C278-CE4576D973F2}"/>
              </a:ext>
            </a:extLst>
          </p:cNvPr>
          <p:cNvSpPr txBox="1"/>
          <p:nvPr/>
        </p:nvSpPr>
        <p:spPr>
          <a:xfrm>
            <a:off x="8686810" y="6194950"/>
            <a:ext cx="2153262" cy="369332"/>
          </a:xfrm>
          <a:prstGeom prst="rect">
            <a:avLst/>
          </a:prstGeom>
          <a:noFill/>
        </p:spPr>
        <p:txBody>
          <a:bodyPr wrap="square" rtlCol="0">
            <a:spAutoFit/>
          </a:bodyPr>
          <a:lstStyle/>
          <a:p>
            <a:pPr algn="ctr"/>
            <a:r>
              <a:rPr lang="en-US" dirty="0"/>
              <a:t>Raspberry Pi</a:t>
            </a:r>
            <a:endParaRPr lang="en-IN" dirty="0"/>
          </a:p>
        </p:txBody>
      </p:sp>
    </p:spTree>
    <p:extLst>
      <p:ext uri="{BB962C8B-B14F-4D97-AF65-F5344CB8AC3E}">
        <p14:creationId xmlns:p14="http://schemas.microsoft.com/office/powerpoint/2010/main" val="275226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8B53C9-F8D1-F39D-C3F4-47FD22612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6304" y="4644441"/>
            <a:ext cx="2227908" cy="2227908"/>
          </a:xfrm>
          <a:prstGeom prst="rect">
            <a:avLst/>
          </a:prstGeom>
        </p:spPr>
      </p:pic>
      <p:sp>
        <p:nvSpPr>
          <p:cNvPr id="4" name="TextBox 3">
            <a:extLst>
              <a:ext uri="{FF2B5EF4-FFF2-40B4-BE49-F238E27FC236}">
                <a16:creationId xmlns:a16="http://schemas.microsoft.com/office/drawing/2014/main" id="{FD21A3A4-81F5-62B3-645B-3EA3CD214C31}"/>
              </a:ext>
            </a:extLst>
          </p:cNvPr>
          <p:cNvSpPr txBox="1"/>
          <p:nvPr/>
        </p:nvSpPr>
        <p:spPr>
          <a:xfrm>
            <a:off x="2659626" y="599765"/>
            <a:ext cx="6872749" cy="584775"/>
          </a:xfrm>
          <a:prstGeom prst="rect">
            <a:avLst/>
          </a:prstGeom>
          <a:noFill/>
        </p:spPr>
        <p:txBody>
          <a:bodyPr wrap="square" rtlCol="0">
            <a:spAutoFit/>
          </a:bodyPr>
          <a:lstStyle/>
          <a:p>
            <a:pPr algn="ctr"/>
            <a:r>
              <a:rPr lang="en-US" sz="3200" b="1" dirty="0">
                <a:solidFill>
                  <a:schemeClr val="accent5">
                    <a:lumMod val="75000"/>
                  </a:schemeClr>
                </a:solidFill>
              </a:rPr>
              <a:t>Some Important Devices</a:t>
            </a:r>
            <a:endParaRPr lang="en-IN" sz="3200" b="1" dirty="0">
              <a:solidFill>
                <a:schemeClr val="accent5">
                  <a:lumMod val="75000"/>
                </a:schemeClr>
              </a:solidFill>
            </a:endParaRPr>
          </a:p>
        </p:txBody>
      </p:sp>
      <p:pic>
        <p:nvPicPr>
          <p:cNvPr id="6" name="Picture 5">
            <a:extLst>
              <a:ext uri="{FF2B5EF4-FFF2-40B4-BE49-F238E27FC236}">
                <a16:creationId xmlns:a16="http://schemas.microsoft.com/office/drawing/2014/main" id="{C8BA6E9E-0E10-3703-CD5E-7AD928A5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658" y="2901975"/>
            <a:ext cx="2226806" cy="2226806"/>
          </a:xfrm>
          <a:prstGeom prst="rect">
            <a:avLst/>
          </a:prstGeom>
        </p:spPr>
      </p:pic>
      <p:pic>
        <p:nvPicPr>
          <p:cNvPr id="8" name="Picture 7">
            <a:extLst>
              <a:ext uri="{FF2B5EF4-FFF2-40B4-BE49-F238E27FC236}">
                <a16:creationId xmlns:a16="http://schemas.microsoft.com/office/drawing/2014/main" id="{06CC8BCC-664D-BBB7-738B-911EBB66C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772" y="5098515"/>
            <a:ext cx="2811084" cy="1520798"/>
          </a:xfrm>
          <a:prstGeom prst="rect">
            <a:avLst/>
          </a:prstGeom>
        </p:spPr>
      </p:pic>
      <p:pic>
        <p:nvPicPr>
          <p:cNvPr id="12" name="Picture 11">
            <a:extLst>
              <a:ext uri="{FF2B5EF4-FFF2-40B4-BE49-F238E27FC236}">
                <a16:creationId xmlns:a16="http://schemas.microsoft.com/office/drawing/2014/main" id="{9A74C824-F805-EB44-1CEA-57F4717EF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754" y="5056734"/>
            <a:ext cx="2281084" cy="1596760"/>
          </a:xfrm>
          <a:prstGeom prst="rect">
            <a:avLst/>
          </a:prstGeom>
        </p:spPr>
      </p:pic>
      <p:pic>
        <p:nvPicPr>
          <p:cNvPr id="14" name="Picture 13">
            <a:extLst>
              <a:ext uri="{FF2B5EF4-FFF2-40B4-BE49-F238E27FC236}">
                <a16:creationId xmlns:a16="http://schemas.microsoft.com/office/drawing/2014/main" id="{639B2913-B8DA-8002-3E25-CCE646A4C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7409" y="1082488"/>
            <a:ext cx="2610070" cy="1618244"/>
          </a:xfrm>
          <a:prstGeom prst="rect">
            <a:avLst/>
          </a:prstGeom>
        </p:spPr>
      </p:pic>
      <p:pic>
        <p:nvPicPr>
          <p:cNvPr id="16" name="Picture 15">
            <a:extLst>
              <a:ext uri="{FF2B5EF4-FFF2-40B4-BE49-F238E27FC236}">
                <a16:creationId xmlns:a16="http://schemas.microsoft.com/office/drawing/2014/main" id="{54BCF2EE-8B66-C451-58F7-6E6990E079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022" y="1262339"/>
            <a:ext cx="1711936" cy="1730482"/>
          </a:xfrm>
          <a:prstGeom prst="rect">
            <a:avLst/>
          </a:prstGeom>
        </p:spPr>
      </p:pic>
      <p:pic>
        <p:nvPicPr>
          <p:cNvPr id="18" name="Picture 17">
            <a:extLst>
              <a:ext uri="{FF2B5EF4-FFF2-40B4-BE49-F238E27FC236}">
                <a16:creationId xmlns:a16="http://schemas.microsoft.com/office/drawing/2014/main" id="{3F57945C-720B-415F-F242-FE4515A50F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236" y="3580776"/>
            <a:ext cx="1428320" cy="1399754"/>
          </a:xfrm>
          <a:prstGeom prst="rect">
            <a:avLst/>
          </a:prstGeom>
        </p:spPr>
      </p:pic>
      <p:pic>
        <p:nvPicPr>
          <p:cNvPr id="20" name="Picture 19">
            <a:extLst>
              <a:ext uri="{FF2B5EF4-FFF2-40B4-BE49-F238E27FC236}">
                <a16:creationId xmlns:a16="http://schemas.microsoft.com/office/drawing/2014/main" id="{9F5D3E1E-6FD4-0C41-50A2-B5DE798A6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8620" y="1203345"/>
            <a:ext cx="3716594" cy="3716594"/>
          </a:xfrm>
          <a:prstGeom prst="rect">
            <a:avLst/>
          </a:prstGeom>
        </p:spPr>
      </p:pic>
      <p:sp>
        <p:nvSpPr>
          <p:cNvPr id="21" name="TextBox 20">
            <a:extLst>
              <a:ext uri="{FF2B5EF4-FFF2-40B4-BE49-F238E27FC236}">
                <a16:creationId xmlns:a16="http://schemas.microsoft.com/office/drawing/2014/main" id="{F4FDD1B3-9A36-DEDE-71B3-316524776E4F}"/>
              </a:ext>
            </a:extLst>
          </p:cNvPr>
          <p:cNvSpPr txBox="1"/>
          <p:nvPr/>
        </p:nvSpPr>
        <p:spPr>
          <a:xfrm>
            <a:off x="1194548" y="2808155"/>
            <a:ext cx="1939081" cy="369332"/>
          </a:xfrm>
          <a:prstGeom prst="rect">
            <a:avLst/>
          </a:prstGeom>
          <a:noFill/>
        </p:spPr>
        <p:txBody>
          <a:bodyPr wrap="square" rtlCol="0">
            <a:spAutoFit/>
          </a:bodyPr>
          <a:lstStyle/>
          <a:p>
            <a:pPr algn="ctr"/>
            <a:r>
              <a:rPr lang="en-US" dirty="0"/>
              <a:t>Potentiometer</a:t>
            </a:r>
            <a:endParaRPr lang="en-IN" dirty="0"/>
          </a:p>
        </p:txBody>
      </p:sp>
      <p:sp>
        <p:nvSpPr>
          <p:cNvPr id="22" name="TextBox 21">
            <a:extLst>
              <a:ext uri="{FF2B5EF4-FFF2-40B4-BE49-F238E27FC236}">
                <a16:creationId xmlns:a16="http://schemas.microsoft.com/office/drawing/2014/main" id="{575B746E-C2D2-4F0F-9B7C-A8B859202E56}"/>
              </a:ext>
            </a:extLst>
          </p:cNvPr>
          <p:cNvSpPr txBox="1"/>
          <p:nvPr/>
        </p:nvSpPr>
        <p:spPr>
          <a:xfrm rot="2424584">
            <a:off x="225007" y="4459775"/>
            <a:ext cx="1939081" cy="369332"/>
          </a:xfrm>
          <a:prstGeom prst="rect">
            <a:avLst/>
          </a:prstGeom>
          <a:noFill/>
        </p:spPr>
        <p:txBody>
          <a:bodyPr wrap="square" rtlCol="0">
            <a:spAutoFit/>
          </a:bodyPr>
          <a:lstStyle/>
          <a:p>
            <a:pPr algn="ctr"/>
            <a:r>
              <a:rPr lang="en-US" dirty="0"/>
              <a:t>LED</a:t>
            </a:r>
            <a:endParaRPr lang="en-IN" dirty="0"/>
          </a:p>
        </p:txBody>
      </p:sp>
      <p:sp>
        <p:nvSpPr>
          <p:cNvPr id="23" name="TextBox 22">
            <a:extLst>
              <a:ext uri="{FF2B5EF4-FFF2-40B4-BE49-F238E27FC236}">
                <a16:creationId xmlns:a16="http://schemas.microsoft.com/office/drawing/2014/main" id="{BFAB7DE1-B64B-1D6D-19B7-C08369BFEC65}"/>
              </a:ext>
            </a:extLst>
          </p:cNvPr>
          <p:cNvSpPr txBox="1"/>
          <p:nvPr/>
        </p:nvSpPr>
        <p:spPr>
          <a:xfrm>
            <a:off x="2509279" y="4666452"/>
            <a:ext cx="1939081" cy="369332"/>
          </a:xfrm>
          <a:prstGeom prst="rect">
            <a:avLst/>
          </a:prstGeom>
          <a:noFill/>
        </p:spPr>
        <p:txBody>
          <a:bodyPr wrap="square" rtlCol="0">
            <a:spAutoFit/>
          </a:bodyPr>
          <a:lstStyle/>
          <a:p>
            <a:pPr algn="ctr"/>
            <a:r>
              <a:rPr lang="en-US" dirty="0"/>
              <a:t>Resistors</a:t>
            </a:r>
            <a:endParaRPr lang="en-IN" dirty="0"/>
          </a:p>
        </p:txBody>
      </p:sp>
      <p:sp>
        <p:nvSpPr>
          <p:cNvPr id="24" name="TextBox 23">
            <a:extLst>
              <a:ext uri="{FF2B5EF4-FFF2-40B4-BE49-F238E27FC236}">
                <a16:creationId xmlns:a16="http://schemas.microsoft.com/office/drawing/2014/main" id="{80B7CAB4-96D1-444F-1240-45F2B5C95C9C}"/>
              </a:ext>
            </a:extLst>
          </p:cNvPr>
          <p:cNvSpPr txBox="1"/>
          <p:nvPr/>
        </p:nvSpPr>
        <p:spPr>
          <a:xfrm rot="20406811">
            <a:off x="5302570" y="5203014"/>
            <a:ext cx="1939081" cy="369332"/>
          </a:xfrm>
          <a:prstGeom prst="rect">
            <a:avLst/>
          </a:prstGeom>
          <a:noFill/>
        </p:spPr>
        <p:txBody>
          <a:bodyPr wrap="square" rtlCol="0">
            <a:spAutoFit/>
          </a:bodyPr>
          <a:lstStyle/>
          <a:p>
            <a:pPr algn="ctr"/>
            <a:r>
              <a:rPr lang="en-US" dirty="0"/>
              <a:t>Capacitor</a:t>
            </a:r>
            <a:endParaRPr lang="en-IN" dirty="0"/>
          </a:p>
        </p:txBody>
      </p:sp>
      <p:sp>
        <p:nvSpPr>
          <p:cNvPr id="25" name="TextBox 24">
            <a:extLst>
              <a:ext uri="{FF2B5EF4-FFF2-40B4-BE49-F238E27FC236}">
                <a16:creationId xmlns:a16="http://schemas.microsoft.com/office/drawing/2014/main" id="{B50ACB07-9C53-48D5-264C-1DE676BF689D}"/>
              </a:ext>
            </a:extLst>
          </p:cNvPr>
          <p:cNvSpPr txBox="1"/>
          <p:nvPr/>
        </p:nvSpPr>
        <p:spPr>
          <a:xfrm rot="19700758">
            <a:off x="7593294" y="4566462"/>
            <a:ext cx="1939081" cy="369332"/>
          </a:xfrm>
          <a:prstGeom prst="rect">
            <a:avLst/>
          </a:prstGeom>
          <a:noFill/>
        </p:spPr>
        <p:txBody>
          <a:bodyPr wrap="square" rtlCol="0">
            <a:spAutoFit/>
          </a:bodyPr>
          <a:lstStyle/>
          <a:p>
            <a:pPr algn="ctr"/>
            <a:r>
              <a:rPr lang="en-US" dirty="0"/>
              <a:t>Jumper wire</a:t>
            </a:r>
            <a:endParaRPr lang="en-IN" dirty="0"/>
          </a:p>
        </p:txBody>
      </p:sp>
      <p:sp>
        <p:nvSpPr>
          <p:cNvPr id="26" name="TextBox 25">
            <a:extLst>
              <a:ext uri="{FF2B5EF4-FFF2-40B4-BE49-F238E27FC236}">
                <a16:creationId xmlns:a16="http://schemas.microsoft.com/office/drawing/2014/main" id="{4FCE9FD5-2F82-16F2-71E6-A7181CA4D476}"/>
              </a:ext>
            </a:extLst>
          </p:cNvPr>
          <p:cNvSpPr txBox="1"/>
          <p:nvPr/>
        </p:nvSpPr>
        <p:spPr>
          <a:xfrm rot="18733652">
            <a:off x="9255922" y="3904091"/>
            <a:ext cx="1939081" cy="369332"/>
          </a:xfrm>
          <a:prstGeom prst="rect">
            <a:avLst/>
          </a:prstGeom>
          <a:noFill/>
        </p:spPr>
        <p:txBody>
          <a:bodyPr wrap="square" rtlCol="0">
            <a:spAutoFit/>
          </a:bodyPr>
          <a:lstStyle/>
          <a:p>
            <a:pPr algn="ctr"/>
            <a:r>
              <a:rPr lang="en-US" dirty="0"/>
              <a:t>Transistor</a:t>
            </a:r>
            <a:endParaRPr lang="en-IN" dirty="0"/>
          </a:p>
        </p:txBody>
      </p:sp>
      <p:sp>
        <p:nvSpPr>
          <p:cNvPr id="27" name="TextBox 26">
            <a:extLst>
              <a:ext uri="{FF2B5EF4-FFF2-40B4-BE49-F238E27FC236}">
                <a16:creationId xmlns:a16="http://schemas.microsoft.com/office/drawing/2014/main" id="{28CD7EA6-C064-21F6-0F15-5D59EBA091CE}"/>
              </a:ext>
            </a:extLst>
          </p:cNvPr>
          <p:cNvSpPr txBox="1"/>
          <p:nvPr/>
        </p:nvSpPr>
        <p:spPr>
          <a:xfrm rot="1698318">
            <a:off x="8829048" y="2040357"/>
            <a:ext cx="1939081" cy="369332"/>
          </a:xfrm>
          <a:prstGeom prst="rect">
            <a:avLst/>
          </a:prstGeom>
          <a:noFill/>
        </p:spPr>
        <p:txBody>
          <a:bodyPr wrap="square" rtlCol="0">
            <a:spAutoFit/>
          </a:bodyPr>
          <a:lstStyle/>
          <a:p>
            <a:r>
              <a:rPr lang="en-US" dirty="0"/>
              <a:t>Photo Resistor</a:t>
            </a:r>
            <a:endParaRPr lang="en-IN" dirty="0"/>
          </a:p>
        </p:txBody>
      </p:sp>
      <p:sp>
        <p:nvSpPr>
          <p:cNvPr id="28" name="TextBox 27">
            <a:extLst>
              <a:ext uri="{FF2B5EF4-FFF2-40B4-BE49-F238E27FC236}">
                <a16:creationId xmlns:a16="http://schemas.microsoft.com/office/drawing/2014/main" id="{6DB2BCE6-4EB5-D305-2082-216B2CFF52B6}"/>
              </a:ext>
            </a:extLst>
          </p:cNvPr>
          <p:cNvSpPr txBox="1"/>
          <p:nvPr/>
        </p:nvSpPr>
        <p:spPr>
          <a:xfrm rot="21354101">
            <a:off x="5767236" y="3380720"/>
            <a:ext cx="1939081" cy="400110"/>
          </a:xfrm>
          <a:prstGeom prst="rect">
            <a:avLst/>
          </a:prstGeom>
          <a:noFill/>
        </p:spPr>
        <p:txBody>
          <a:bodyPr wrap="square" rtlCol="0">
            <a:spAutoFit/>
          </a:bodyPr>
          <a:lstStyle/>
          <a:p>
            <a:pPr algn="ctr"/>
            <a:r>
              <a:rPr lang="en-US" sz="2000" dirty="0"/>
              <a:t>Bread Board</a:t>
            </a:r>
            <a:endParaRPr lang="en-IN" sz="2000" dirty="0"/>
          </a:p>
        </p:txBody>
      </p:sp>
    </p:spTree>
    <p:extLst>
      <p:ext uri="{BB962C8B-B14F-4D97-AF65-F5344CB8AC3E}">
        <p14:creationId xmlns:p14="http://schemas.microsoft.com/office/powerpoint/2010/main" val="411469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43756-DA5A-8A10-B509-C2D244619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03" y="3035601"/>
            <a:ext cx="4581832" cy="3321828"/>
          </a:xfrm>
          <a:prstGeom prst="rect">
            <a:avLst/>
          </a:prstGeom>
        </p:spPr>
      </p:pic>
      <p:pic>
        <p:nvPicPr>
          <p:cNvPr id="7" name="Picture 6">
            <a:extLst>
              <a:ext uri="{FF2B5EF4-FFF2-40B4-BE49-F238E27FC236}">
                <a16:creationId xmlns:a16="http://schemas.microsoft.com/office/drawing/2014/main" id="{134DD540-2158-EB11-8228-14AA8A11B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927452"/>
            <a:ext cx="3829226" cy="2993923"/>
          </a:xfrm>
          <a:prstGeom prst="rect">
            <a:avLst/>
          </a:prstGeom>
        </p:spPr>
      </p:pic>
      <p:sp>
        <p:nvSpPr>
          <p:cNvPr id="8" name="TextBox 7">
            <a:extLst>
              <a:ext uri="{FF2B5EF4-FFF2-40B4-BE49-F238E27FC236}">
                <a16:creationId xmlns:a16="http://schemas.microsoft.com/office/drawing/2014/main" id="{439865B7-E058-48AA-BEB5-B823E7C8F3F0}"/>
              </a:ext>
            </a:extLst>
          </p:cNvPr>
          <p:cNvSpPr txBox="1"/>
          <p:nvPr/>
        </p:nvSpPr>
        <p:spPr>
          <a:xfrm>
            <a:off x="1828800" y="629265"/>
            <a:ext cx="8534400" cy="584775"/>
          </a:xfrm>
          <a:prstGeom prst="rect">
            <a:avLst/>
          </a:prstGeom>
          <a:noFill/>
        </p:spPr>
        <p:txBody>
          <a:bodyPr wrap="square" rtlCol="0">
            <a:spAutoFit/>
          </a:bodyPr>
          <a:lstStyle/>
          <a:p>
            <a:pPr algn="ctr"/>
            <a:r>
              <a:rPr lang="en-US" sz="3200" b="1" dirty="0">
                <a:solidFill>
                  <a:schemeClr val="accent5">
                    <a:lumMod val="75000"/>
                  </a:schemeClr>
                </a:solidFill>
              </a:rPr>
              <a:t>What are DHT11/DHT22 Sensors</a:t>
            </a:r>
            <a:endParaRPr lang="en-IN" sz="3200" b="1" dirty="0">
              <a:solidFill>
                <a:schemeClr val="accent5">
                  <a:lumMod val="75000"/>
                </a:schemeClr>
              </a:solidFill>
            </a:endParaRPr>
          </a:p>
        </p:txBody>
      </p:sp>
      <p:sp>
        <p:nvSpPr>
          <p:cNvPr id="9" name="TextBox 8">
            <a:extLst>
              <a:ext uri="{FF2B5EF4-FFF2-40B4-BE49-F238E27FC236}">
                <a16:creationId xmlns:a16="http://schemas.microsoft.com/office/drawing/2014/main" id="{A1F7C0F3-E154-E5DB-0904-4693BEBD24E8}"/>
              </a:ext>
            </a:extLst>
          </p:cNvPr>
          <p:cNvSpPr txBox="1"/>
          <p:nvPr/>
        </p:nvSpPr>
        <p:spPr>
          <a:xfrm>
            <a:off x="2054942" y="1445343"/>
            <a:ext cx="8082116" cy="1477328"/>
          </a:xfrm>
          <a:prstGeom prst="rect">
            <a:avLst/>
          </a:prstGeom>
          <a:noFill/>
        </p:spPr>
        <p:txBody>
          <a:bodyPr wrap="square" rtlCol="0">
            <a:spAutoFit/>
          </a:bodyPr>
          <a:lstStyle/>
          <a:p>
            <a:r>
              <a:rPr lang="en-US" dirty="0"/>
              <a:t>The DHT11 sensor is a basic, low-cost digital sensor that measures temperature and humidity.</a:t>
            </a:r>
          </a:p>
          <a:p>
            <a:endParaRPr lang="en-US" dirty="0"/>
          </a:p>
          <a:p>
            <a:r>
              <a:rPr lang="en-US" dirty="0"/>
              <a:t>The DHT11 sensor measures temperature using a thermistor and humidity using a capacitive humidity sensor, then outputs the data digitally.</a:t>
            </a:r>
            <a:endParaRPr lang="en-IN" dirty="0"/>
          </a:p>
        </p:txBody>
      </p:sp>
      <p:sp>
        <p:nvSpPr>
          <p:cNvPr id="10" name="TextBox 9">
            <a:extLst>
              <a:ext uri="{FF2B5EF4-FFF2-40B4-BE49-F238E27FC236}">
                <a16:creationId xmlns:a16="http://schemas.microsoft.com/office/drawing/2014/main" id="{A53D15B9-6950-17D9-B0B1-986CDB58EE40}"/>
              </a:ext>
            </a:extLst>
          </p:cNvPr>
          <p:cNvSpPr txBox="1"/>
          <p:nvPr/>
        </p:nvSpPr>
        <p:spPr>
          <a:xfrm>
            <a:off x="2841523" y="6110128"/>
            <a:ext cx="1533832" cy="369332"/>
          </a:xfrm>
          <a:prstGeom prst="rect">
            <a:avLst/>
          </a:prstGeom>
          <a:noFill/>
        </p:spPr>
        <p:txBody>
          <a:bodyPr wrap="square" rtlCol="0">
            <a:spAutoFit/>
          </a:bodyPr>
          <a:lstStyle/>
          <a:p>
            <a:r>
              <a:rPr lang="en-US" dirty="0"/>
              <a:t>DHT11</a:t>
            </a:r>
            <a:endParaRPr lang="en-IN" dirty="0"/>
          </a:p>
        </p:txBody>
      </p:sp>
      <p:sp>
        <p:nvSpPr>
          <p:cNvPr id="11" name="TextBox 10">
            <a:extLst>
              <a:ext uri="{FF2B5EF4-FFF2-40B4-BE49-F238E27FC236}">
                <a16:creationId xmlns:a16="http://schemas.microsoft.com/office/drawing/2014/main" id="{BE5B9FEE-5621-0EF1-6335-CD75D61A6A59}"/>
              </a:ext>
            </a:extLst>
          </p:cNvPr>
          <p:cNvSpPr txBox="1"/>
          <p:nvPr/>
        </p:nvSpPr>
        <p:spPr>
          <a:xfrm>
            <a:off x="8416415" y="6045148"/>
            <a:ext cx="1533832" cy="369332"/>
          </a:xfrm>
          <a:prstGeom prst="rect">
            <a:avLst/>
          </a:prstGeom>
          <a:noFill/>
        </p:spPr>
        <p:txBody>
          <a:bodyPr wrap="square" rtlCol="0">
            <a:spAutoFit/>
          </a:bodyPr>
          <a:lstStyle/>
          <a:p>
            <a:r>
              <a:rPr lang="en-US" dirty="0"/>
              <a:t>DHT22</a:t>
            </a:r>
            <a:endParaRPr lang="en-IN" dirty="0"/>
          </a:p>
        </p:txBody>
      </p:sp>
      <p:sp>
        <p:nvSpPr>
          <p:cNvPr id="12" name="TextBox 11">
            <a:extLst>
              <a:ext uri="{FF2B5EF4-FFF2-40B4-BE49-F238E27FC236}">
                <a16:creationId xmlns:a16="http://schemas.microsoft.com/office/drawing/2014/main" id="{C8561322-1421-CAEC-CE9D-1D159CC68D8C}"/>
              </a:ext>
            </a:extLst>
          </p:cNvPr>
          <p:cNvSpPr txBox="1"/>
          <p:nvPr/>
        </p:nvSpPr>
        <p:spPr>
          <a:xfrm>
            <a:off x="6499122" y="5582404"/>
            <a:ext cx="5230762" cy="646331"/>
          </a:xfrm>
          <a:prstGeom prst="rect">
            <a:avLst/>
          </a:prstGeom>
          <a:noFill/>
        </p:spPr>
        <p:txBody>
          <a:bodyPr wrap="square" rtlCol="0">
            <a:spAutoFit/>
          </a:bodyPr>
          <a:lstStyle/>
          <a:p>
            <a:r>
              <a:rPr lang="en-US" dirty="0"/>
              <a:t>DHT22 offers higher accuracy and a wider range for both measurements.</a:t>
            </a:r>
            <a:endParaRPr lang="en-IN" dirty="0"/>
          </a:p>
        </p:txBody>
      </p:sp>
    </p:spTree>
    <p:extLst>
      <p:ext uri="{BB962C8B-B14F-4D97-AF65-F5344CB8AC3E}">
        <p14:creationId xmlns:p14="http://schemas.microsoft.com/office/powerpoint/2010/main" val="194374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4863D-66DE-B536-8B41-2EE28155A032}"/>
              </a:ext>
            </a:extLst>
          </p:cNvPr>
          <p:cNvSpPr txBox="1"/>
          <p:nvPr/>
        </p:nvSpPr>
        <p:spPr>
          <a:xfrm>
            <a:off x="2399071" y="599768"/>
            <a:ext cx="7393858" cy="584775"/>
          </a:xfrm>
          <a:prstGeom prst="rect">
            <a:avLst/>
          </a:prstGeom>
          <a:noFill/>
        </p:spPr>
        <p:txBody>
          <a:bodyPr wrap="square" rtlCol="0">
            <a:spAutoFit/>
          </a:bodyPr>
          <a:lstStyle/>
          <a:p>
            <a:pPr algn="ctr"/>
            <a:r>
              <a:rPr lang="en-US" sz="3200" b="1" dirty="0">
                <a:solidFill>
                  <a:schemeClr val="accent5">
                    <a:lumMod val="75000"/>
                  </a:schemeClr>
                </a:solidFill>
              </a:rPr>
              <a:t>ESP32 WROOM-32</a:t>
            </a:r>
            <a:endParaRPr lang="en-IN" sz="3200" b="1" dirty="0">
              <a:solidFill>
                <a:schemeClr val="accent5">
                  <a:lumMod val="75000"/>
                </a:schemeClr>
              </a:solidFill>
            </a:endParaRPr>
          </a:p>
        </p:txBody>
      </p:sp>
      <p:pic>
        <p:nvPicPr>
          <p:cNvPr id="3" name="Picture 2">
            <a:extLst>
              <a:ext uri="{FF2B5EF4-FFF2-40B4-BE49-F238E27FC236}">
                <a16:creationId xmlns:a16="http://schemas.microsoft.com/office/drawing/2014/main" id="{F8CBC2A7-F430-D4A9-C0F4-7E92C6530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 y="1151489"/>
            <a:ext cx="8793480" cy="4555022"/>
          </a:xfrm>
          <a:prstGeom prst="rect">
            <a:avLst/>
          </a:prstGeom>
        </p:spPr>
      </p:pic>
    </p:spTree>
    <p:extLst>
      <p:ext uri="{BB962C8B-B14F-4D97-AF65-F5344CB8AC3E}">
        <p14:creationId xmlns:p14="http://schemas.microsoft.com/office/powerpoint/2010/main" val="22074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B325D1-0088-F461-9A9A-A4BEB9854372}"/>
              </a:ext>
            </a:extLst>
          </p:cNvPr>
          <p:cNvSpPr txBox="1"/>
          <p:nvPr/>
        </p:nvSpPr>
        <p:spPr>
          <a:xfrm>
            <a:off x="2380527" y="601887"/>
            <a:ext cx="7430947" cy="892552"/>
          </a:xfrm>
          <a:prstGeom prst="rect">
            <a:avLst/>
          </a:prstGeom>
          <a:noFill/>
        </p:spPr>
        <p:txBody>
          <a:bodyPr wrap="square" rtlCol="0">
            <a:spAutoFit/>
          </a:bodyPr>
          <a:lstStyle/>
          <a:p>
            <a:pPr algn="ctr"/>
            <a:r>
              <a:rPr lang="en-US" sz="3200" b="1" dirty="0">
                <a:solidFill>
                  <a:schemeClr val="accent5">
                    <a:lumMod val="75000"/>
                  </a:schemeClr>
                </a:solidFill>
              </a:rPr>
              <a:t>IMPLEMENTATION</a:t>
            </a:r>
          </a:p>
          <a:p>
            <a:pPr algn="ctr"/>
            <a:r>
              <a:rPr lang="en-US" sz="2000" b="1" dirty="0">
                <a:solidFill>
                  <a:schemeClr val="accent1">
                    <a:lumMod val="75000"/>
                  </a:schemeClr>
                </a:solidFill>
              </a:rPr>
              <a:t>on WOKWI simulator</a:t>
            </a:r>
            <a:endParaRPr lang="en-IN" sz="2000" b="1" dirty="0">
              <a:solidFill>
                <a:schemeClr val="accent1">
                  <a:lumMod val="75000"/>
                </a:schemeClr>
              </a:solidFill>
            </a:endParaRPr>
          </a:p>
        </p:txBody>
      </p:sp>
      <p:pic>
        <p:nvPicPr>
          <p:cNvPr id="9" name="Picture 8">
            <a:extLst>
              <a:ext uri="{FF2B5EF4-FFF2-40B4-BE49-F238E27FC236}">
                <a16:creationId xmlns:a16="http://schemas.microsoft.com/office/drawing/2014/main" id="{A623BFD9-AB15-0788-8092-0FDDF69B9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97282"/>
            <a:ext cx="9906000" cy="4466326"/>
          </a:xfrm>
          <a:prstGeom prst="rect">
            <a:avLst/>
          </a:prstGeom>
        </p:spPr>
      </p:pic>
    </p:spTree>
    <p:extLst>
      <p:ext uri="{BB962C8B-B14F-4D97-AF65-F5344CB8AC3E}">
        <p14:creationId xmlns:p14="http://schemas.microsoft.com/office/powerpoint/2010/main" val="779039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578</TotalTime>
  <Words>419</Words>
  <Application>Microsoft Office PowerPoint</Application>
  <PresentationFormat>Widescreen</PresentationFormat>
  <Paragraphs>78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Pritam Sutradhar</dc:creator>
  <cp:lastModifiedBy>Pritam Sutradhar</cp:lastModifiedBy>
  <cp:revision>25</cp:revision>
  <dcterms:created xsi:type="dcterms:W3CDTF">2024-06-24T06:18:55Z</dcterms:created>
  <dcterms:modified xsi:type="dcterms:W3CDTF">2024-07-18T15:44:33Z</dcterms:modified>
</cp:coreProperties>
</file>